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3" r:id="rId6"/>
    <p:sldId id="264" r:id="rId7"/>
    <p:sldId id="261" r:id="rId8"/>
    <p:sldId id="265" r:id="rId9"/>
    <p:sldId id="262" r:id="rId10"/>
    <p:sldId id="267" r:id="rId11"/>
    <p:sldId id="259" r:id="rId12"/>
    <p:sldId id="266" r:id="rId13"/>
    <p:sldId id="268" r:id="rId14"/>
    <p:sldId id="269" r:id="rId15"/>
    <p:sldId id="260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7" autoAdjust="0"/>
    <p:restoredTop sz="95794" autoAdjust="0"/>
  </p:normalViewPr>
  <p:slideViewPr>
    <p:cSldViewPr snapToGrid="0">
      <p:cViewPr varScale="1">
        <p:scale>
          <a:sx n="127" d="100"/>
          <a:sy n="127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F47FE8-7130-4B36-A27F-BAFF24070F31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FD22D8-3804-48A5-8D0F-96E5F1F42155}">
      <dgm:prSet/>
      <dgm:spPr/>
      <dgm:t>
        <a:bodyPr/>
        <a:lstStyle/>
        <a:p>
          <a:r>
            <a:rPr lang="en-US" dirty="0"/>
            <a:t>The purpose of this PowerPoint is to present the proposed platform for the course registration system, with the goal of simplifying the process for students. </a:t>
          </a:r>
        </a:p>
      </dgm:t>
    </dgm:pt>
    <dgm:pt modelId="{0AFC1590-FA68-4691-81BC-69BE4A86FF08}" type="parTrans" cxnId="{8D16F0DF-F7CF-4D3B-B748-612C9E9EDBB3}">
      <dgm:prSet/>
      <dgm:spPr/>
      <dgm:t>
        <a:bodyPr/>
        <a:lstStyle/>
        <a:p>
          <a:endParaRPr lang="en-US"/>
        </a:p>
      </dgm:t>
    </dgm:pt>
    <dgm:pt modelId="{18685B4C-0F43-4FA6-A4B3-7AB0E1C69D27}" type="sibTrans" cxnId="{8D16F0DF-F7CF-4D3B-B748-612C9E9EDBB3}">
      <dgm:prSet/>
      <dgm:spPr/>
      <dgm:t>
        <a:bodyPr/>
        <a:lstStyle/>
        <a:p>
          <a:endParaRPr lang="en-US"/>
        </a:p>
      </dgm:t>
    </dgm:pt>
    <dgm:pt modelId="{FC0F1ABC-8964-4F22-801A-0ED19E6AB93A}">
      <dgm:prSet/>
      <dgm:spPr/>
      <dgm:t>
        <a:bodyPr/>
        <a:lstStyle/>
        <a:p>
          <a:r>
            <a:rPr lang="en-US"/>
            <a:t>This presentation offers a comprehensive overview of the system’s architecture and the design of its individual components. </a:t>
          </a:r>
          <a:endParaRPr lang="en-US" dirty="0"/>
        </a:p>
      </dgm:t>
    </dgm:pt>
    <dgm:pt modelId="{5E2E48C2-90F5-4E36-A907-62A1D4B8C65F}" type="parTrans" cxnId="{71A492AA-8946-47DB-BDA7-190C4918B945}">
      <dgm:prSet/>
      <dgm:spPr/>
      <dgm:t>
        <a:bodyPr/>
        <a:lstStyle/>
        <a:p>
          <a:endParaRPr lang="en-US"/>
        </a:p>
      </dgm:t>
    </dgm:pt>
    <dgm:pt modelId="{9598DC68-1455-4B8F-B925-DC2E7BBF52DD}" type="sibTrans" cxnId="{71A492AA-8946-47DB-BDA7-190C4918B945}">
      <dgm:prSet/>
      <dgm:spPr/>
      <dgm:t>
        <a:bodyPr/>
        <a:lstStyle/>
        <a:p>
          <a:endParaRPr lang="en-US"/>
        </a:p>
      </dgm:t>
    </dgm:pt>
    <dgm:pt modelId="{4446845C-91F7-4E1C-B880-24E6F63AE7EF}">
      <dgm:prSet/>
      <dgm:spPr/>
      <dgm:t>
        <a:bodyPr/>
        <a:lstStyle/>
        <a:p>
          <a:r>
            <a:rPr lang="en-US" dirty="0"/>
            <a:t>By the end of this presentation,  you will have a clear understanding of the systems' inner workings and its benefits.  </a:t>
          </a:r>
        </a:p>
      </dgm:t>
    </dgm:pt>
    <dgm:pt modelId="{46C11D76-5EA0-4801-B9E5-A24ADD404D5A}" type="parTrans" cxnId="{DEED6CF2-925D-4883-9599-CC59C7D2B4B3}">
      <dgm:prSet/>
      <dgm:spPr/>
      <dgm:t>
        <a:bodyPr/>
        <a:lstStyle/>
        <a:p>
          <a:endParaRPr lang="en-US"/>
        </a:p>
      </dgm:t>
    </dgm:pt>
    <dgm:pt modelId="{E96AF243-BB5F-4A6B-97C3-85A51A94F057}" type="sibTrans" cxnId="{DEED6CF2-925D-4883-9599-CC59C7D2B4B3}">
      <dgm:prSet/>
      <dgm:spPr/>
      <dgm:t>
        <a:bodyPr/>
        <a:lstStyle/>
        <a:p>
          <a:endParaRPr lang="en-US"/>
        </a:p>
      </dgm:t>
    </dgm:pt>
    <dgm:pt modelId="{2E549ADB-68A9-274A-9468-F3AEB627590C}" type="pres">
      <dgm:prSet presAssocID="{83F47FE8-7130-4B36-A27F-BAFF24070F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35C1E8-D365-B642-9455-25B14F1636F8}" type="pres">
      <dgm:prSet presAssocID="{CEFD22D8-3804-48A5-8D0F-96E5F1F42155}" presName="hierRoot1" presStyleCnt="0"/>
      <dgm:spPr/>
    </dgm:pt>
    <dgm:pt modelId="{BDBA8E88-EC01-8E4C-8900-33845763D92A}" type="pres">
      <dgm:prSet presAssocID="{CEFD22D8-3804-48A5-8D0F-96E5F1F42155}" presName="composite" presStyleCnt="0"/>
      <dgm:spPr/>
    </dgm:pt>
    <dgm:pt modelId="{AB2F0C63-5D0A-AA4B-9352-E5632B265A53}" type="pres">
      <dgm:prSet presAssocID="{CEFD22D8-3804-48A5-8D0F-96E5F1F42155}" presName="background" presStyleLbl="node0" presStyleIdx="0" presStyleCnt="3"/>
      <dgm:spPr/>
    </dgm:pt>
    <dgm:pt modelId="{BB9BCB81-DD7C-574F-B566-9D34548D6811}" type="pres">
      <dgm:prSet presAssocID="{CEFD22D8-3804-48A5-8D0F-96E5F1F42155}" presName="text" presStyleLbl="fgAcc0" presStyleIdx="0" presStyleCnt="3">
        <dgm:presLayoutVars>
          <dgm:chPref val="3"/>
        </dgm:presLayoutVars>
      </dgm:prSet>
      <dgm:spPr/>
    </dgm:pt>
    <dgm:pt modelId="{6B899B8A-A4E5-DF46-B4EE-E2F66418EF12}" type="pres">
      <dgm:prSet presAssocID="{CEFD22D8-3804-48A5-8D0F-96E5F1F42155}" presName="hierChild2" presStyleCnt="0"/>
      <dgm:spPr/>
    </dgm:pt>
    <dgm:pt modelId="{C6CF8A40-4CF8-2848-B5B6-28523A31DB96}" type="pres">
      <dgm:prSet presAssocID="{FC0F1ABC-8964-4F22-801A-0ED19E6AB93A}" presName="hierRoot1" presStyleCnt="0"/>
      <dgm:spPr/>
    </dgm:pt>
    <dgm:pt modelId="{6584EC5A-EB21-0049-8741-0880CB1F75E2}" type="pres">
      <dgm:prSet presAssocID="{FC0F1ABC-8964-4F22-801A-0ED19E6AB93A}" presName="composite" presStyleCnt="0"/>
      <dgm:spPr/>
    </dgm:pt>
    <dgm:pt modelId="{7191FFA7-77C5-474D-84AA-8826CF04108B}" type="pres">
      <dgm:prSet presAssocID="{FC0F1ABC-8964-4F22-801A-0ED19E6AB93A}" presName="background" presStyleLbl="node0" presStyleIdx="1" presStyleCnt="3"/>
      <dgm:spPr/>
    </dgm:pt>
    <dgm:pt modelId="{9B04321E-7653-4642-825B-E964863C78CF}" type="pres">
      <dgm:prSet presAssocID="{FC0F1ABC-8964-4F22-801A-0ED19E6AB93A}" presName="text" presStyleLbl="fgAcc0" presStyleIdx="1" presStyleCnt="3">
        <dgm:presLayoutVars>
          <dgm:chPref val="3"/>
        </dgm:presLayoutVars>
      </dgm:prSet>
      <dgm:spPr/>
    </dgm:pt>
    <dgm:pt modelId="{D8122FDA-EE42-494E-952C-AE8C614AC4D0}" type="pres">
      <dgm:prSet presAssocID="{FC0F1ABC-8964-4F22-801A-0ED19E6AB93A}" presName="hierChild2" presStyleCnt="0"/>
      <dgm:spPr/>
    </dgm:pt>
    <dgm:pt modelId="{919ED397-67FC-DD47-AB4B-C119438BBBC4}" type="pres">
      <dgm:prSet presAssocID="{4446845C-91F7-4E1C-B880-24E6F63AE7EF}" presName="hierRoot1" presStyleCnt="0"/>
      <dgm:spPr/>
    </dgm:pt>
    <dgm:pt modelId="{35CB7B0D-5627-1D4C-A124-C8173730532F}" type="pres">
      <dgm:prSet presAssocID="{4446845C-91F7-4E1C-B880-24E6F63AE7EF}" presName="composite" presStyleCnt="0"/>
      <dgm:spPr/>
    </dgm:pt>
    <dgm:pt modelId="{037068E4-095F-6442-AB65-8B6EF3254FDD}" type="pres">
      <dgm:prSet presAssocID="{4446845C-91F7-4E1C-B880-24E6F63AE7EF}" presName="background" presStyleLbl="node0" presStyleIdx="2" presStyleCnt="3"/>
      <dgm:spPr/>
    </dgm:pt>
    <dgm:pt modelId="{CAE4CEB6-81CF-EE42-B362-520124A47DC6}" type="pres">
      <dgm:prSet presAssocID="{4446845C-91F7-4E1C-B880-24E6F63AE7EF}" presName="text" presStyleLbl="fgAcc0" presStyleIdx="2" presStyleCnt="3">
        <dgm:presLayoutVars>
          <dgm:chPref val="3"/>
        </dgm:presLayoutVars>
      </dgm:prSet>
      <dgm:spPr/>
    </dgm:pt>
    <dgm:pt modelId="{A50D0BE8-6CC2-404D-AC23-3921F3EC2C2D}" type="pres">
      <dgm:prSet presAssocID="{4446845C-91F7-4E1C-B880-24E6F63AE7EF}" presName="hierChild2" presStyleCnt="0"/>
      <dgm:spPr/>
    </dgm:pt>
  </dgm:ptLst>
  <dgm:cxnLst>
    <dgm:cxn modelId="{2EEDF303-A8D7-3F40-86D1-BC1B6455AD29}" type="presOf" srcId="{83F47FE8-7130-4B36-A27F-BAFF24070F31}" destId="{2E549ADB-68A9-274A-9468-F3AEB627590C}" srcOrd="0" destOrd="0" presId="urn:microsoft.com/office/officeart/2005/8/layout/hierarchy1"/>
    <dgm:cxn modelId="{47505F72-988D-5641-B2FC-BEF68E982F1E}" type="presOf" srcId="{CEFD22D8-3804-48A5-8D0F-96E5F1F42155}" destId="{BB9BCB81-DD7C-574F-B566-9D34548D6811}" srcOrd="0" destOrd="0" presId="urn:microsoft.com/office/officeart/2005/8/layout/hierarchy1"/>
    <dgm:cxn modelId="{7F4E0473-1C59-5244-9AAF-D77F4DB360D5}" type="presOf" srcId="{FC0F1ABC-8964-4F22-801A-0ED19E6AB93A}" destId="{9B04321E-7653-4642-825B-E964863C78CF}" srcOrd="0" destOrd="0" presId="urn:microsoft.com/office/officeart/2005/8/layout/hierarchy1"/>
    <dgm:cxn modelId="{D17787A9-DC05-3340-8DFD-843C3DA6390A}" type="presOf" srcId="{4446845C-91F7-4E1C-B880-24E6F63AE7EF}" destId="{CAE4CEB6-81CF-EE42-B362-520124A47DC6}" srcOrd="0" destOrd="0" presId="urn:microsoft.com/office/officeart/2005/8/layout/hierarchy1"/>
    <dgm:cxn modelId="{71A492AA-8946-47DB-BDA7-190C4918B945}" srcId="{83F47FE8-7130-4B36-A27F-BAFF24070F31}" destId="{FC0F1ABC-8964-4F22-801A-0ED19E6AB93A}" srcOrd="1" destOrd="0" parTransId="{5E2E48C2-90F5-4E36-A907-62A1D4B8C65F}" sibTransId="{9598DC68-1455-4B8F-B925-DC2E7BBF52DD}"/>
    <dgm:cxn modelId="{8D16F0DF-F7CF-4D3B-B748-612C9E9EDBB3}" srcId="{83F47FE8-7130-4B36-A27F-BAFF24070F31}" destId="{CEFD22D8-3804-48A5-8D0F-96E5F1F42155}" srcOrd="0" destOrd="0" parTransId="{0AFC1590-FA68-4691-81BC-69BE4A86FF08}" sibTransId="{18685B4C-0F43-4FA6-A4B3-7AB0E1C69D27}"/>
    <dgm:cxn modelId="{DEED6CF2-925D-4883-9599-CC59C7D2B4B3}" srcId="{83F47FE8-7130-4B36-A27F-BAFF24070F31}" destId="{4446845C-91F7-4E1C-B880-24E6F63AE7EF}" srcOrd="2" destOrd="0" parTransId="{46C11D76-5EA0-4801-B9E5-A24ADD404D5A}" sibTransId="{E96AF243-BB5F-4A6B-97C3-85A51A94F057}"/>
    <dgm:cxn modelId="{7D0F773F-D4FD-3444-8FB0-7B8C26EE778F}" type="presParOf" srcId="{2E549ADB-68A9-274A-9468-F3AEB627590C}" destId="{4035C1E8-D365-B642-9455-25B14F1636F8}" srcOrd="0" destOrd="0" presId="urn:microsoft.com/office/officeart/2005/8/layout/hierarchy1"/>
    <dgm:cxn modelId="{29D9713D-AFB7-E54D-B0C9-A61FAC0A0135}" type="presParOf" srcId="{4035C1E8-D365-B642-9455-25B14F1636F8}" destId="{BDBA8E88-EC01-8E4C-8900-33845763D92A}" srcOrd="0" destOrd="0" presId="urn:microsoft.com/office/officeart/2005/8/layout/hierarchy1"/>
    <dgm:cxn modelId="{43DA5619-1919-934A-8544-A32C86CA2BCA}" type="presParOf" srcId="{BDBA8E88-EC01-8E4C-8900-33845763D92A}" destId="{AB2F0C63-5D0A-AA4B-9352-E5632B265A53}" srcOrd="0" destOrd="0" presId="urn:microsoft.com/office/officeart/2005/8/layout/hierarchy1"/>
    <dgm:cxn modelId="{E93D7DB3-85A3-B941-BA16-A0BD0FF81DFA}" type="presParOf" srcId="{BDBA8E88-EC01-8E4C-8900-33845763D92A}" destId="{BB9BCB81-DD7C-574F-B566-9D34548D6811}" srcOrd="1" destOrd="0" presId="urn:microsoft.com/office/officeart/2005/8/layout/hierarchy1"/>
    <dgm:cxn modelId="{25266F13-6D75-3640-9B9C-17668F5390B3}" type="presParOf" srcId="{4035C1E8-D365-B642-9455-25B14F1636F8}" destId="{6B899B8A-A4E5-DF46-B4EE-E2F66418EF12}" srcOrd="1" destOrd="0" presId="urn:microsoft.com/office/officeart/2005/8/layout/hierarchy1"/>
    <dgm:cxn modelId="{C9301FCE-C689-3144-98DD-51CFCE948EE2}" type="presParOf" srcId="{2E549ADB-68A9-274A-9468-F3AEB627590C}" destId="{C6CF8A40-4CF8-2848-B5B6-28523A31DB96}" srcOrd="1" destOrd="0" presId="urn:microsoft.com/office/officeart/2005/8/layout/hierarchy1"/>
    <dgm:cxn modelId="{3A641E95-255A-934F-B36F-77BEA741DCEE}" type="presParOf" srcId="{C6CF8A40-4CF8-2848-B5B6-28523A31DB96}" destId="{6584EC5A-EB21-0049-8741-0880CB1F75E2}" srcOrd="0" destOrd="0" presId="urn:microsoft.com/office/officeart/2005/8/layout/hierarchy1"/>
    <dgm:cxn modelId="{0B69E404-81BB-3B45-B1E8-914951722FF6}" type="presParOf" srcId="{6584EC5A-EB21-0049-8741-0880CB1F75E2}" destId="{7191FFA7-77C5-474D-84AA-8826CF04108B}" srcOrd="0" destOrd="0" presId="urn:microsoft.com/office/officeart/2005/8/layout/hierarchy1"/>
    <dgm:cxn modelId="{7F77304E-A188-C440-A4B0-FB31C840CFDA}" type="presParOf" srcId="{6584EC5A-EB21-0049-8741-0880CB1F75E2}" destId="{9B04321E-7653-4642-825B-E964863C78CF}" srcOrd="1" destOrd="0" presId="urn:microsoft.com/office/officeart/2005/8/layout/hierarchy1"/>
    <dgm:cxn modelId="{C8B8BAD0-E184-3C4A-9051-5337AA144A63}" type="presParOf" srcId="{C6CF8A40-4CF8-2848-B5B6-28523A31DB96}" destId="{D8122FDA-EE42-494E-952C-AE8C614AC4D0}" srcOrd="1" destOrd="0" presId="urn:microsoft.com/office/officeart/2005/8/layout/hierarchy1"/>
    <dgm:cxn modelId="{2EC630B3-8C26-9F4B-9041-601957AC74F3}" type="presParOf" srcId="{2E549ADB-68A9-274A-9468-F3AEB627590C}" destId="{919ED397-67FC-DD47-AB4B-C119438BBBC4}" srcOrd="2" destOrd="0" presId="urn:microsoft.com/office/officeart/2005/8/layout/hierarchy1"/>
    <dgm:cxn modelId="{A78C75A8-A20A-424C-9FDB-99BA77436D2E}" type="presParOf" srcId="{919ED397-67FC-DD47-AB4B-C119438BBBC4}" destId="{35CB7B0D-5627-1D4C-A124-C8173730532F}" srcOrd="0" destOrd="0" presId="urn:microsoft.com/office/officeart/2005/8/layout/hierarchy1"/>
    <dgm:cxn modelId="{45EA3DE2-B97E-C943-8167-43BCC9B3BAA7}" type="presParOf" srcId="{35CB7B0D-5627-1D4C-A124-C8173730532F}" destId="{037068E4-095F-6442-AB65-8B6EF3254FDD}" srcOrd="0" destOrd="0" presId="urn:microsoft.com/office/officeart/2005/8/layout/hierarchy1"/>
    <dgm:cxn modelId="{D1F6A84F-C23D-4448-9B4C-56FF682A361E}" type="presParOf" srcId="{35CB7B0D-5627-1D4C-A124-C8173730532F}" destId="{CAE4CEB6-81CF-EE42-B362-520124A47DC6}" srcOrd="1" destOrd="0" presId="urn:microsoft.com/office/officeart/2005/8/layout/hierarchy1"/>
    <dgm:cxn modelId="{149085D9-AD57-ED47-89F0-D35CA845749A}" type="presParOf" srcId="{919ED397-67FC-DD47-AB4B-C119438BBBC4}" destId="{A50D0BE8-6CC2-404D-AC23-3921F3EC2C2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</dgm:ptLst>
  <dgm:cxnLst>
    <dgm:cxn modelId="{5574CC64-4BF2-43BE-BABC-6DF1E58A4C74}" type="presOf" srcId="{7D9C16A6-8C48-4165-8DAF-8C957C12A8FA}" destId="{8994D886-A75F-411A-A9D7-D31991FF12B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endParaRPr lang="en-US" dirty="0"/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endParaRPr lang="en-US" dirty="0"/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FlipVert="1" custScaleX="79597" custScaleY="46527"/>
      <dgm:spPr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76386" custScaleY="29928" custLinFactX="-100000" custLinFactNeighborX="-138005" custLinFactNeighborY="-14284"/>
      <dgm:spPr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71010" custScaleY="36769" custLinFactX="-200000" custLinFactNeighborX="-278348" custLinFactNeighborY="-14284"/>
      <dgm:spPr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	MySQL is a relational database used to store user and course information.  </a:t>
          </a:r>
          <a:endParaRPr lang="en-US" b="0" i="0" u="none" dirty="0"/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C670EEF2-456E-FD49-B289-AB784D1CD0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MySQL is capable of  managing databases quickly, handling large amounts of data, supporting multiple users (Stanescu et al., 2007).</a:t>
          </a:r>
          <a:endParaRPr lang="en-US" b="0" i="0" u="none" dirty="0"/>
        </a:p>
      </dgm:t>
    </dgm:pt>
    <dgm:pt modelId="{51979473-22FA-3E45-BFF2-449907C68A48}" type="parTrans" cxnId="{878EAB07-3142-F84A-937E-FED69C87192E}">
      <dgm:prSet/>
      <dgm:spPr/>
      <dgm:t>
        <a:bodyPr/>
        <a:lstStyle/>
        <a:p>
          <a:endParaRPr lang="en-US"/>
        </a:p>
      </dgm:t>
    </dgm:pt>
    <dgm:pt modelId="{584C2D42-7BBA-484F-AEFE-E361B3E4921B}" type="sibTrans" cxnId="{878EAB07-3142-F84A-937E-FED69C87192E}">
      <dgm:prSet/>
      <dgm:spPr/>
      <dgm:t>
        <a:bodyPr/>
        <a:lstStyle/>
        <a:p>
          <a:endParaRPr lang="en-US"/>
        </a:p>
      </dgm:t>
    </dgm:pt>
    <dgm:pt modelId="{3A373BAB-213F-7547-A67E-4B86CB1517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Following images show, </a:t>
          </a:r>
        </a:p>
        <a:p>
          <a:pPr>
            <a:lnSpc>
              <a:spcPct val="100000"/>
            </a:lnSpc>
          </a:pPr>
          <a:r>
            <a:rPr lang="en-US" dirty="0"/>
            <a:t>Database Schema: Tables for user information, courses information, and the waiting list.</a:t>
          </a:r>
        </a:p>
      </dgm:t>
    </dgm:pt>
    <dgm:pt modelId="{D7C1BCDA-1273-744E-8F76-346496992517}" type="parTrans" cxnId="{5E552BD8-476E-AD42-A0DF-ED09DA269B03}">
      <dgm:prSet/>
      <dgm:spPr/>
      <dgm:t>
        <a:bodyPr/>
        <a:lstStyle/>
        <a:p>
          <a:endParaRPr lang="en-US"/>
        </a:p>
      </dgm:t>
    </dgm:pt>
    <dgm:pt modelId="{8014F7BB-866D-F04E-80EC-D7B59F5B0877}" type="sibTrans" cxnId="{5E552BD8-476E-AD42-A0DF-ED09DA269B03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 custLinFactNeighborX="2535" custLinFactNeighborY="-2746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 custLinFactNeighborX="4333" custLinFactNeighborY="-36992"/>
      <dgm:spPr/>
    </dgm:pt>
    <dgm:pt modelId="{17BB1AF9-45C5-7D4D-8A09-FE59CE2351EE}" type="pres">
      <dgm:prSet presAssocID="{C670EEF2-456E-FD49-B289-AB784D1CD0E9}" presName="text_2" presStyleLbl="node1" presStyleIdx="1" presStyleCnt="3">
        <dgm:presLayoutVars>
          <dgm:bulletEnabled val="1"/>
        </dgm:presLayoutVars>
      </dgm:prSet>
      <dgm:spPr/>
    </dgm:pt>
    <dgm:pt modelId="{F83D3AD2-5872-804A-8CFE-5100F1ABC9D9}" type="pres">
      <dgm:prSet presAssocID="{C670EEF2-456E-FD49-B289-AB784D1CD0E9}" presName="accent_2" presStyleCnt="0"/>
      <dgm:spPr/>
    </dgm:pt>
    <dgm:pt modelId="{BE9BD646-753D-6B4C-9347-BC92E9AB0831}" type="pres">
      <dgm:prSet presAssocID="{C670EEF2-456E-FD49-B289-AB784D1CD0E9}" presName="accentRepeatNode" presStyleLbl="solidFgAcc1" presStyleIdx="1" presStyleCnt="3"/>
      <dgm:spPr/>
    </dgm:pt>
    <dgm:pt modelId="{B5DFCCDD-474F-F042-8572-9787D02D44A3}" type="pres">
      <dgm:prSet presAssocID="{3A373BAB-213F-7547-A67E-4B86CB1517F4}" presName="text_3" presStyleLbl="node1" presStyleIdx="2" presStyleCnt="3">
        <dgm:presLayoutVars>
          <dgm:bulletEnabled val="1"/>
        </dgm:presLayoutVars>
      </dgm:prSet>
      <dgm:spPr/>
    </dgm:pt>
    <dgm:pt modelId="{727C49FA-DE14-4043-BAA1-0EA4CA28A997}" type="pres">
      <dgm:prSet presAssocID="{3A373BAB-213F-7547-A67E-4B86CB1517F4}" presName="accent_3" presStyleCnt="0"/>
      <dgm:spPr/>
    </dgm:pt>
    <dgm:pt modelId="{D7D5485F-6F3A-3E49-ABA0-ADD6507CEEE1}" type="pres">
      <dgm:prSet presAssocID="{3A373BAB-213F-7547-A67E-4B86CB1517F4}" presName="accentRepeatNode" presStyleLbl="solidFgAcc1" presStyleIdx="2" presStyleCnt="3"/>
      <dgm:spPr/>
    </dgm:pt>
  </dgm:ptLst>
  <dgm:cxnLst>
    <dgm:cxn modelId="{878EAB07-3142-F84A-937E-FED69C87192E}" srcId="{7E5AA53B-3EEE-4DE4-BB81-9044890C2946}" destId="{C670EEF2-456E-FD49-B289-AB784D1CD0E9}" srcOrd="1" destOrd="0" parTransId="{51979473-22FA-3E45-BFF2-449907C68A48}" sibTransId="{584C2D42-7BBA-484F-AEFE-E361B3E4921B}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865E6C7-4082-D84B-B685-7069BF8818CB}" type="presOf" srcId="{3A373BAB-213F-7547-A67E-4B86CB1517F4}" destId="{B5DFCCDD-474F-F042-8572-9787D02D44A3}" srcOrd="0" destOrd="0" presId="urn:microsoft.com/office/officeart/2008/layout/VerticalCurvedList"/>
    <dgm:cxn modelId="{E179B1CB-263C-154A-B82E-C526FACE1E5C}" type="presOf" srcId="{C670EEF2-456E-FD49-B289-AB784D1CD0E9}" destId="{17BB1AF9-45C5-7D4D-8A09-FE59CE2351EE}" srcOrd="0" destOrd="0" presId="urn:microsoft.com/office/officeart/2008/layout/VerticalCurvedList"/>
    <dgm:cxn modelId="{5E552BD8-476E-AD42-A0DF-ED09DA269B03}" srcId="{7E5AA53B-3EEE-4DE4-BB81-9044890C2946}" destId="{3A373BAB-213F-7547-A67E-4B86CB1517F4}" srcOrd="2" destOrd="0" parTransId="{D7C1BCDA-1273-744E-8F76-346496992517}" sibTransId="{8014F7BB-866D-F04E-80EC-D7B59F5B0877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AEDD8E02-5AC3-BC41-838D-2CC1A4A2D856}" type="presParOf" srcId="{90561C55-3C6E-4D53-85E1-2C50BCDDA392}" destId="{17BB1AF9-45C5-7D4D-8A09-FE59CE2351EE}" srcOrd="3" destOrd="0" presId="urn:microsoft.com/office/officeart/2008/layout/VerticalCurvedList"/>
    <dgm:cxn modelId="{C796C520-2B80-8C4D-A9CB-978CDEED274D}" type="presParOf" srcId="{90561C55-3C6E-4D53-85E1-2C50BCDDA392}" destId="{F83D3AD2-5872-804A-8CFE-5100F1ABC9D9}" srcOrd="4" destOrd="0" presId="urn:microsoft.com/office/officeart/2008/layout/VerticalCurvedList"/>
    <dgm:cxn modelId="{93138BAF-3744-E048-BA61-2C3330834487}" type="presParOf" srcId="{F83D3AD2-5872-804A-8CFE-5100F1ABC9D9}" destId="{BE9BD646-753D-6B4C-9347-BC92E9AB0831}" srcOrd="0" destOrd="0" presId="urn:microsoft.com/office/officeart/2008/layout/VerticalCurvedList"/>
    <dgm:cxn modelId="{84B7AEBE-F9BF-304B-9F6C-D541BA5DEACF}" type="presParOf" srcId="{90561C55-3C6E-4D53-85E1-2C50BCDDA392}" destId="{B5DFCCDD-474F-F042-8572-9787D02D44A3}" srcOrd="5" destOrd="0" presId="urn:microsoft.com/office/officeart/2008/layout/VerticalCurvedList"/>
    <dgm:cxn modelId="{55823AA7-2E7F-844F-8144-06DBD6FF4554}" type="presParOf" srcId="{90561C55-3C6E-4D53-85E1-2C50BCDDA392}" destId="{727C49FA-DE14-4043-BAA1-0EA4CA28A997}" srcOrd="6" destOrd="0" presId="urn:microsoft.com/office/officeart/2008/layout/VerticalCurvedList"/>
    <dgm:cxn modelId="{DF9718F5-EFE3-B542-B738-2917341EDEBA}" type="presParOf" srcId="{727C49FA-DE14-4043-BAA1-0EA4CA28A997}" destId="{D7D5485F-6F3A-3E49-ABA0-ADD6507CEEE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F0C63-5D0A-AA4B-9352-E5632B265A53}">
      <dsp:nvSpPr>
        <dsp:cNvPr id="0" name=""/>
        <dsp:cNvSpPr/>
      </dsp:nvSpPr>
      <dsp:spPr>
        <a:xfrm>
          <a:off x="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9BCB81-DD7C-574F-B566-9D34548D6811}">
      <dsp:nvSpPr>
        <dsp:cNvPr id="0" name=""/>
        <dsp:cNvSpPr/>
      </dsp:nvSpPr>
      <dsp:spPr>
        <a:xfrm>
          <a:off x="34467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purpose of this PowerPoint is to present the proposed platform for the course registration system, with the goal of simplifying the process for students. </a:t>
          </a:r>
        </a:p>
      </dsp:txBody>
      <dsp:txXfrm>
        <a:off x="402369" y="1075656"/>
        <a:ext cx="2986691" cy="1854432"/>
      </dsp:txXfrm>
    </dsp:sp>
    <dsp:sp modelId="{7191FFA7-77C5-474D-84AA-8826CF04108B}">
      <dsp:nvSpPr>
        <dsp:cNvPr id="0" name=""/>
        <dsp:cNvSpPr/>
      </dsp:nvSpPr>
      <dsp:spPr>
        <a:xfrm>
          <a:off x="379143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04321E-7653-4642-825B-E964863C78CF}">
      <dsp:nvSpPr>
        <dsp:cNvPr id="0" name=""/>
        <dsp:cNvSpPr/>
      </dsp:nvSpPr>
      <dsp:spPr>
        <a:xfrm>
          <a:off x="413610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presentation offers a comprehensive overview of the system’s architecture and the design of its individual components. </a:t>
          </a:r>
          <a:endParaRPr lang="en-US" sz="1900" kern="1200" dirty="0"/>
        </a:p>
      </dsp:txBody>
      <dsp:txXfrm>
        <a:off x="4193799" y="1075656"/>
        <a:ext cx="2986691" cy="1854432"/>
      </dsp:txXfrm>
    </dsp:sp>
    <dsp:sp modelId="{037068E4-095F-6442-AB65-8B6EF3254FDD}">
      <dsp:nvSpPr>
        <dsp:cNvPr id="0" name=""/>
        <dsp:cNvSpPr/>
      </dsp:nvSpPr>
      <dsp:spPr>
        <a:xfrm>
          <a:off x="7582860" y="690520"/>
          <a:ext cx="3102079" cy="1969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E4CEB6-81CF-EE42-B362-520124A47DC6}">
      <dsp:nvSpPr>
        <dsp:cNvPr id="0" name=""/>
        <dsp:cNvSpPr/>
      </dsp:nvSpPr>
      <dsp:spPr>
        <a:xfrm>
          <a:off x="7927535" y="1017962"/>
          <a:ext cx="3102079" cy="19698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By the end of this presentation,  you will have a clear understanding of the systems' inner workings and its benefits.  </a:t>
          </a:r>
        </a:p>
      </dsp:txBody>
      <dsp:txXfrm>
        <a:off x="7985229" y="1075656"/>
        <a:ext cx="2986691" cy="185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 flipV="1">
          <a:off x="1352680" y="1216328"/>
          <a:ext cx="940940" cy="3214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72990" y="2111813"/>
          <a:ext cx="330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172990" y="2111813"/>
        <a:ext cx="3300321" cy="720000"/>
      </dsp:txXfrm>
    </dsp:sp>
    <dsp:sp modelId="{CE9DF0E8-B0DE-4E1E-9FF4-6006AD8428DB}">
      <dsp:nvSpPr>
        <dsp:cNvPr id="0" name=""/>
        <dsp:cNvSpPr/>
      </dsp:nvSpPr>
      <dsp:spPr>
        <a:xfrm>
          <a:off x="1599089" y="774909"/>
          <a:ext cx="1134442" cy="4444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050868" y="2341094"/>
          <a:ext cx="330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050868" y="2341094"/>
        <a:ext cx="3300321" cy="720000"/>
      </dsp:txXfrm>
    </dsp:sp>
    <dsp:sp modelId="{6DB1FE51-13D0-4A38-AD6E-48D4371A1AF3}">
      <dsp:nvSpPr>
        <dsp:cNvPr id="0" name=""/>
        <dsp:cNvSpPr/>
      </dsp:nvSpPr>
      <dsp:spPr>
        <a:xfrm>
          <a:off x="1947446" y="749509"/>
          <a:ext cx="1054601" cy="5460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928746" y="2366494"/>
          <a:ext cx="3300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7928746" y="2366494"/>
        <a:ext cx="330032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430820" y="-679549"/>
          <a:ext cx="5278571" cy="5278571"/>
        </a:xfrm>
        <a:prstGeom prst="blockArc">
          <a:avLst>
            <a:gd name="adj1" fmla="val 18900000"/>
            <a:gd name="adj2" fmla="val 2700000"/>
            <a:gd name="adj3" fmla="val 409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598111" y="176650"/>
          <a:ext cx="5422317" cy="7838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22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	MySQL is a relational database used to store user and course information.  </a:t>
          </a:r>
          <a:endParaRPr lang="en-US" sz="1400" b="0" i="0" u="none" kern="1200" dirty="0"/>
        </a:p>
      </dsp:txBody>
      <dsp:txXfrm>
        <a:off x="598111" y="176650"/>
        <a:ext cx="5422317" cy="783894"/>
      </dsp:txXfrm>
    </dsp:sp>
    <dsp:sp modelId="{07CB3071-D555-47DA-A36A-69EB91531FD8}">
      <dsp:nvSpPr>
        <dsp:cNvPr id="0" name=""/>
        <dsp:cNvSpPr/>
      </dsp:nvSpPr>
      <dsp:spPr>
        <a:xfrm>
          <a:off x="97731" y="0"/>
          <a:ext cx="979868" cy="9798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B1AF9-45C5-7D4D-8A09-FE59CE2351EE}">
      <dsp:nvSpPr>
        <dsp:cNvPr id="0" name=""/>
        <dsp:cNvSpPr/>
      </dsp:nvSpPr>
      <dsp:spPr>
        <a:xfrm>
          <a:off x="830153" y="1567789"/>
          <a:ext cx="5137371" cy="7838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22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MySQL is capable of  managing databases quickly, handling large amounts of data, supporting multiple users (Stanescu et al., 2007).</a:t>
          </a:r>
          <a:endParaRPr lang="en-US" sz="1400" b="0" i="0" u="none" kern="1200" dirty="0"/>
        </a:p>
      </dsp:txBody>
      <dsp:txXfrm>
        <a:off x="830153" y="1567789"/>
        <a:ext cx="5137371" cy="783894"/>
      </dsp:txXfrm>
    </dsp:sp>
    <dsp:sp modelId="{BE9BD646-753D-6B4C-9347-BC92E9AB0831}">
      <dsp:nvSpPr>
        <dsp:cNvPr id="0" name=""/>
        <dsp:cNvSpPr/>
      </dsp:nvSpPr>
      <dsp:spPr>
        <a:xfrm>
          <a:off x="340219" y="1469802"/>
          <a:ext cx="979868" cy="9798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FCCDD-474F-F042-8572-9787D02D44A3}">
      <dsp:nvSpPr>
        <dsp:cNvPr id="0" name=""/>
        <dsp:cNvSpPr/>
      </dsp:nvSpPr>
      <dsp:spPr>
        <a:xfrm>
          <a:off x="545207" y="2743631"/>
          <a:ext cx="5422317" cy="7838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2221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Following images show,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Database Schema: Tables for user information, courses information, and the waiting list.</a:t>
          </a:r>
        </a:p>
      </dsp:txBody>
      <dsp:txXfrm>
        <a:off x="545207" y="2743631"/>
        <a:ext cx="5422317" cy="783894"/>
      </dsp:txXfrm>
    </dsp:sp>
    <dsp:sp modelId="{D7D5485F-6F3A-3E49-ABA0-ADD6507CEEE1}">
      <dsp:nvSpPr>
        <dsp:cNvPr id="0" name=""/>
        <dsp:cNvSpPr/>
      </dsp:nvSpPr>
      <dsp:spPr>
        <a:xfrm>
          <a:off x="55273" y="2645644"/>
          <a:ext cx="979868" cy="9798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4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5940/ijeat.a1237.109119" TargetMode="Externa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latform.virdocs.com/read/2348054/9/#/4/2[ch04]/6/6[ch04-sect1-003]/6[ch04-sect2-007]/4,/1:287,/1:287" TargetMode="External"/><Relationship Id="rId5" Type="http://schemas.openxmlformats.org/officeDocument/2006/relationships/hyperlink" Target="https://doi.org/10.5220/0002137203610364" TargetMode="External"/><Relationship Id="rId4" Type="http://schemas.openxmlformats.org/officeDocument/2006/relationships/hyperlink" Target="https://platform.virdocs.com/read/350543/121/#/4/2[P7001013820000000000000000004E13]/2/2[P7001013820000000000000000004E14]/4,/1:0,/1: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7.jp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36.svg"/><Relationship Id="rId4" Type="http://schemas.openxmlformats.org/officeDocument/2006/relationships/diagramData" Target="../diagrams/data4.xm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04153" y="289377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15" y="4282635"/>
            <a:ext cx="10993549" cy="895244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Course REGISTRATION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3394" y="5091359"/>
            <a:ext cx="11159874" cy="138572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>
                <a:solidFill>
                  <a:srgbClr val="7CEBFF"/>
                </a:solidFill>
              </a:rPr>
              <a:t>Angelica Topete </a:t>
            </a:r>
          </a:p>
          <a:p>
            <a:pPr algn="ctr"/>
            <a:r>
              <a:rPr lang="en-US" dirty="0">
                <a:solidFill>
                  <a:srgbClr val="7CEBFF"/>
                </a:solidFill>
              </a:rPr>
              <a:t>University of Arizona Global Campus </a:t>
            </a:r>
          </a:p>
          <a:p>
            <a:pPr algn="ctr"/>
            <a:r>
              <a:rPr lang="en-US" dirty="0">
                <a:solidFill>
                  <a:srgbClr val="7CEBFF"/>
                </a:solidFill>
              </a:rPr>
              <a:t>CST499: COMPUTER SOFTWARE TECHNOLOGY </a:t>
            </a:r>
          </a:p>
          <a:p>
            <a:pPr algn="ctr"/>
            <a:r>
              <a:rPr lang="en-US" dirty="0">
                <a:solidFill>
                  <a:srgbClr val="7CEBFF"/>
                </a:solidFill>
              </a:rPr>
              <a:t>JOSEPH RANGITSCH </a:t>
            </a:r>
          </a:p>
          <a:p>
            <a:pPr algn="ctr"/>
            <a:r>
              <a:rPr lang="en-US" dirty="0">
                <a:solidFill>
                  <a:srgbClr val="7CEBFF"/>
                </a:solidFill>
              </a:rPr>
              <a:t>JULY 24, 2023</a:t>
            </a:r>
          </a:p>
          <a:p>
            <a:pPr algn="ctr"/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3"/>
    </mc:Choice>
    <mc:Fallback>
      <p:transition spd="slow" advTm="788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6209-28AE-78FD-A03D-1EA11BE7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08" y="868004"/>
            <a:ext cx="11029616" cy="988332"/>
          </a:xfrm>
        </p:spPr>
        <p:txBody>
          <a:bodyPr/>
          <a:lstStyle/>
          <a:p>
            <a:r>
              <a:rPr lang="en-US" dirty="0"/>
              <a:t>Php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45336-D555-C974-2CB8-B63B08AFB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14" y="1920289"/>
            <a:ext cx="6619641" cy="1508710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PHP serves as the most favored web scripting language for the project (Anand, 2019).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374151"/>
                </a:solidFill>
                <a:effectLst/>
              </a:rPr>
              <a:t>The PHP code interacts with the database to handle user authentication, course enrollment, and waiting list management as well as to display </a:t>
            </a:r>
            <a:r>
              <a:rPr lang="en-US" sz="1600" dirty="0">
                <a:solidFill>
                  <a:srgbClr val="374151"/>
                </a:solidFill>
              </a:rPr>
              <a:t>necessary information on the web application</a:t>
            </a:r>
            <a:r>
              <a:rPr lang="en-US" sz="1600" b="0" i="0" u="none" strike="noStrike" dirty="0">
                <a:solidFill>
                  <a:srgbClr val="374151"/>
                </a:solidFill>
                <a:effectLst/>
              </a:rPr>
              <a:t>.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B1188-FA76-2F92-BFDE-FC7C807A0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50943" y="3287189"/>
            <a:ext cx="5087073" cy="553373"/>
          </a:xfrm>
        </p:spPr>
        <p:txBody>
          <a:bodyPr/>
          <a:lstStyle/>
          <a:p>
            <a:r>
              <a:rPr lang="en-US" sz="2000" dirty="0"/>
              <a:t>User Login PHP Code</a:t>
            </a:r>
          </a:p>
        </p:txBody>
      </p:sp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DE9E66-164F-2B9B-A855-5A3117A7E8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50943" y="3929749"/>
            <a:ext cx="3002220" cy="2640598"/>
          </a:xfrm>
        </p:spPr>
      </p:pic>
      <p:pic>
        <p:nvPicPr>
          <p:cNvPr id="23" name="Picture 2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EC4F6AC-9161-6CC4-610D-9B02AE52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04" y="2304761"/>
            <a:ext cx="3771660" cy="1542278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30A6699-C4B5-4A72-3F77-213C628AC98B}"/>
              </a:ext>
            </a:extLst>
          </p:cNvPr>
          <p:cNvSpPr txBox="1">
            <a:spLocks/>
          </p:cNvSpPr>
          <p:nvPr/>
        </p:nvSpPr>
        <p:spPr>
          <a:xfrm>
            <a:off x="7987919" y="1754800"/>
            <a:ext cx="5087073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Registration Process PHP Code</a:t>
            </a:r>
          </a:p>
        </p:txBody>
      </p:sp>
      <p:pic>
        <p:nvPicPr>
          <p:cNvPr id="26" name="Picture 25" descr="A computer code with text&#10;&#10;Description automatically generated">
            <a:extLst>
              <a:ext uri="{FF2B5EF4-FFF2-40B4-BE49-F238E27FC236}">
                <a16:creationId xmlns:a16="http://schemas.microsoft.com/office/drawing/2014/main" id="{236A6B55-7307-C289-B2F3-B3A1E7A4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7" y="4208380"/>
            <a:ext cx="3564391" cy="1277051"/>
          </a:xfrm>
          <a:prstGeom prst="rect">
            <a:avLst/>
          </a:prstGeom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70F1C37B-00BB-DD3D-CB74-2605B180A489}"/>
              </a:ext>
            </a:extLst>
          </p:cNvPr>
          <p:cNvSpPr txBox="1">
            <a:spLocks/>
          </p:cNvSpPr>
          <p:nvPr/>
        </p:nvSpPr>
        <p:spPr>
          <a:xfrm>
            <a:off x="358302" y="3613432"/>
            <a:ext cx="5087073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Database Handler PHP Code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9A9CD1-2D58-F67F-C681-7C7272E5C41C}"/>
              </a:ext>
            </a:extLst>
          </p:cNvPr>
          <p:cNvSpPr txBox="1"/>
          <p:nvPr/>
        </p:nvSpPr>
        <p:spPr>
          <a:xfrm>
            <a:off x="7232995" y="5767552"/>
            <a:ext cx="4702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Responsible for handing user login authentication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374151"/>
                </a:solidFill>
                <a:latin typeface="Söhne"/>
              </a:rPr>
              <a:t>Function Steps: </a:t>
            </a:r>
          </a:p>
          <a:p>
            <a:r>
              <a:rPr lang="en-US" sz="800" dirty="0">
                <a:solidFill>
                  <a:srgbClr val="374151"/>
                </a:solidFill>
                <a:latin typeface="Söhne"/>
              </a:rPr>
              <a:t>	1. validate user existence </a:t>
            </a:r>
          </a:p>
          <a:p>
            <a:r>
              <a:rPr lang="en-US" sz="800" dirty="0">
                <a:solidFill>
                  <a:srgbClr val="374151"/>
                </a:solidFill>
                <a:latin typeface="Söhne"/>
              </a:rPr>
              <a:t>	2. verify password</a:t>
            </a:r>
          </a:p>
          <a:p>
            <a:r>
              <a:rPr lang="en-US" sz="800" dirty="0">
                <a:solidFill>
                  <a:srgbClr val="374151"/>
                </a:solidFill>
                <a:latin typeface="Söhne"/>
              </a:rPr>
              <a:t>	3. successful login </a:t>
            </a:r>
          </a:p>
          <a:p>
            <a:r>
              <a:rPr lang="en-US" sz="800" dirty="0">
                <a:solidFill>
                  <a:srgbClr val="374151"/>
                </a:solidFill>
                <a:latin typeface="Söhne"/>
              </a:rPr>
              <a:t>	4. notification handling</a:t>
            </a:r>
          </a:p>
          <a:p>
            <a:r>
              <a:rPr lang="en-US" sz="800" dirty="0">
                <a:solidFill>
                  <a:srgbClr val="374151"/>
                </a:solidFill>
                <a:latin typeface="Söhne"/>
              </a:rPr>
              <a:t>	 5.redirection.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98C53C-0371-896F-48C9-3DDB0A1A5573}"/>
              </a:ext>
            </a:extLst>
          </p:cNvPr>
          <p:cNvSpPr txBox="1"/>
          <p:nvPr/>
        </p:nvSpPr>
        <p:spPr>
          <a:xfrm>
            <a:off x="340190" y="5536720"/>
            <a:ext cx="374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Establishes a connection to the MySQL database using PHP’s </a:t>
            </a:r>
            <a:r>
              <a:rPr lang="en-US" sz="800" dirty="0" err="1"/>
              <a:t>mysqli</a:t>
            </a:r>
            <a:r>
              <a:rPr lang="en-US" sz="800" dirty="0"/>
              <a:t>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Defines the database parameters (database server name, username, password, and database name required for connection.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74151"/>
                </a:solidFill>
                <a:latin typeface="Söhne"/>
              </a:rPr>
              <a:t>Uses the if statement to check if the connection was successful.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74151"/>
                </a:solidFill>
                <a:latin typeface="Söhne"/>
              </a:rPr>
              <a:t>If connection failed, an error message is displayed.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86AA15-1571-A4B2-9DD8-6433DEF1CCA5}"/>
              </a:ext>
            </a:extLst>
          </p:cNvPr>
          <p:cNvSpPr txBox="1"/>
          <p:nvPr/>
        </p:nvSpPr>
        <p:spPr>
          <a:xfrm>
            <a:off x="7815943" y="3874418"/>
            <a:ext cx="4457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Inserts a new user record into the databases with provided user information.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User passwords are securely hashed before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 If any errors occur during execution, the user will be redirected to the registration page with appropriate error messages.</a:t>
            </a:r>
            <a:endParaRPr lang="en-US" sz="8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35" name="Graphic 34" descr="Programmer female with solid fill">
            <a:extLst>
              <a:ext uri="{FF2B5EF4-FFF2-40B4-BE49-F238E27FC236}">
                <a16:creationId xmlns:a16="http://schemas.microsoft.com/office/drawing/2014/main" id="{C3A3A8B9-9BBC-2CC8-D961-091D20C881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7028" y="45827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61634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DD4C-269C-2B8F-B79C-79188F6D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code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DAE20-08E1-1C2E-61E7-BFA5DCF37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989" y="2178225"/>
            <a:ext cx="5087075" cy="536005"/>
          </a:xfrm>
        </p:spPr>
        <p:txBody>
          <a:bodyPr/>
          <a:lstStyle/>
          <a:p>
            <a:r>
              <a:rPr lang="en-US" sz="2000" dirty="0"/>
              <a:t>Course Enrollment PHP Code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4C979-DAB1-1B99-72F2-A1ED91492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6250" y="2183127"/>
            <a:ext cx="5087073" cy="553373"/>
          </a:xfrm>
        </p:spPr>
        <p:txBody>
          <a:bodyPr/>
          <a:lstStyle/>
          <a:p>
            <a:r>
              <a:rPr lang="en-US" sz="2000" dirty="0"/>
              <a:t>Notify Next User From Wait List Code</a:t>
            </a:r>
          </a:p>
          <a:p>
            <a:endParaRPr lang="en-US" dirty="0"/>
          </a:p>
        </p:txBody>
      </p:sp>
      <p:pic>
        <p:nvPicPr>
          <p:cNvPr id="7" name="Content Placeholder 1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F4C922E-2DDD-EEB9-6175-1BF56E76B2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0542" y="2183127"/>
            <a:ext cx="3768415" cy="3170194"/>
          </a:xfrm>
        </p:spPr>
      </p:pic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4109CF3-D64F-5C76-C964-EE2C6041DA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27597" y="2296145"/>
            <a:ext cx="3607067" cy="3444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ADB05A-EBAF-A2AF-CC50-3515957162B3}"/>
              </a:ext>
            </a:extLst>
          </p:cNvPr>
          <p:cNvSpPr txBox="1"/>
          <p:nvPr/>
        </p:nvSpPr>
        <p:spPr>
          <a:xfrm>
            <a:off x="289186" y="5589733"/>
            <a:ext cx="5411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Displays the available courses to the logged-in user and provides options to </a:t>
            </a:r>
            <a:r>
              <a:rPr lang="en-US" sz="800" dirty="0">
                <a:solidFill>
                  <a:srgbClr val="374151"/>
                </a:solidFill>
                <a:latin typeface="Söhne"/>
              </a:rPr>
              <a:t>enroll in a course or join the waiting list.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Each course's ID, name, semester, maximum enrollment, current enrollment, and action options are presented in a table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 If the student is already enrolled in a course or on the waiting list, their status is indicated with "REGISTERED" or "PRE-REGISTERED.”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 Otherwise, the student can choose to "Enroll" in an available course or "Join Waiting List" if the course is already full.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If no data is available, an appropriate message is shown.</a:t>
            </a:r>
            <a:endParaRPr lang="en-US" sz="80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33DEA-0100-ECA6-4D23-9692F91D21E5}"/>
              </a:ext>
            </a:extLst>
          </p:cNvPr>
          <p:cNvSpPr txBox="1"/>
          <p:nvPr/>
        </p:nvSpPr>
        <p:spPr>
          <a:xfrm>
            <a:off x="6073518" y="5900843"/>
            <a:ext cx="6057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1" dirty="0">
                <a:solidFill>
                  <a:srgbClr val="374151"/>
                </a:solidFill>
                <a:latin typeface="Söhne"/>
              </a:rPr>
              <a:t>Handles course enrollment and wait list management for students.</a:t>
            </a:r>
            <a:r>
              <a:rPr lang="en-US" sz="800" dirty="0">
                <a:solidFill>
                  <a:srgbClr val="374151"/>
                </a:solidFill>
                <a:latin typeface="Söhne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374151"/>
                </a:solidFill>
                <a:latin typeface="Söhne"/>
              </a:rPr>
              <a:t>F</a:t>
            </a: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irst checks if the student is already enrolled in the selected course or on the waiting list.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If enrolled, the code removes the enrollment and updates the enrollment count of the course, then notifies the next student on the waiting list.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If on the waiting list, the code removes the student's record and notifies the next student.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b="0" i="0" u="none" strike="noStrike" dirty="0">
                <a:solidFill>
                  <a:srgbClr val="374151"/>
                </a:solidFill>
                <a:effectLst/>
                <a:latin typeface="Söhne"/>
              </a:rPr>
              <a:t>The code then redirects the user to relevant pages based on the performed action or error occurrence.</a:t>
            </a:r>
            <a:r>
              <a:rPr lang="en-US" sz="800" dirty="0">
                <a:solidFill>
                  <a:srgbClr val="374151"/>
                </a:solidFill>
                <a:latin typeface="Söhne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039E67-8E9C-499F-CCB7-77352330D357}"/>
              </a:ext>
            </a:extLst>
          </p:cNvPr>
          <p:cNvCxnSpPr>
            <a:cxnSpLocks/>
          </p:cNvCxnSpPr>
          <p:nvPr/>
        </p:nvCxnSpPr>
        <p:spPr>
          <a:xfrm>
            <a:off x="5857225" y="1872343"/>
            <a:ext cx="0" cy="4985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5C8CD6D-B7CD-27CA-2C21-70FA58355861}"/>
              </a:ext>
            </a:extLst>
          </p:cNvPr>
          <p:cNvSpPr txBox="1">
            <a:spLocks/>
          </p:cNvSpPr>
          <p:nvPr/>
        </p:nvSpPr>
        <p:spPr>
          <a:xfrm>
            <a:off x="1974564" y="876425"/>
            <a:ext cx="11029615" cy="600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(….continued)</a:t>
            </a:r>
          </a:p>
        </p:txBody>
      </p:sp>
    </p:spTree>
    <p:extLst>
      <p:ext uri="{BB962C8B-B14F-4D97-AF65-F5344CB8AC3E}">
        <p14:creationId xmlns:p14="http://schemas.microsoft.com/office/powerpoint/2010/main" val="1125644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2195" y="0"/>
            <a:ext cx="3340554" cy="17158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788" y="1887562"/>
            <a:ext cx="3846037" cy="45030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Successful completion </a:t>
            </a:r>
            <a:r>
              <a:rPr lang="en-US" dirty="0">
                <a:solidFill>
                  <a:schemeClr val="bg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Streamlined course registration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Key Features Implemented</a:t>
            </a:r>
            <a:r>
              <a:rPr lang="en-US" dirty="0">
                <a:solidFill>
                  <a:schemeClr val="bg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user registration, login, course listing, enrollment,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Future Enhancements</a:t>
            </a:r>
            <a:r>
              <a:rPr lang="en-US" dirty="0">
                <a:solidFill>
                  <a:schemeClr val="bg2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course search functionality, email notifications for wait list updates.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613F4-30A3-8526-D04A-A6CCEEB14F13}"/>
              </a:ext>
            </a:extLst>
          </p:cNvPr>
          <p:cNvSpPr txBox="1"/>
          <p:nvPr/>
        </p:nvSpPr>
        <p:spPr>
          <a:xfrm>
            <a:off x="8828314" y="29826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Programmer male outline">
            <a:extLst>
              <a:ext uri="{FF2B5EF4-FFF2-40B4-BE49-F238E27FC236}">
                <a16:creationId xmlns:a16="http://schemas.microsoft.com/office/drawing/2014/main" id="{7536CAB3-C671-BF12-DFB6-5242C2C39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6595" y="5612005"/>
            <a:ext cx="674852" cy="674852"/>
          </a:xfrm>
          <a:prstGeom prst="rect">
            <a:avLst/>
          </a:prstGeom>
        </p:spPr>
      </p:pic>
      <p:pic>
        <p:nvPicPr>
          <p:cNvPr id="11" name="Graphic 10" descr="Programmer female with solid fill">
            <a:extLst>
              <a:ext uri="{FF2B5EF4-FFF2-40B4-BE49-F238E27FC236}">
                <a16:creationId xmlns:a16="http://schemas.microsoft.com/office/drawing/2014/main" id="{2E16BE8C-32B8-2C0B-B6E0-CE4CE39E8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0543" y="5612005"/>
            <a:ext cx="674852" cy="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109C-1E40-530C-EF3B-192BA7F6B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7" name="Picture 4" descr="Abstract blurred public library with bookshelves">
            <a:extLst>
              <a:ext uri="{FF2B5EF4-FFF2-40B4-BE49-F238E27FC236}">
                <a16:creationId xmlns:a16="http://schemas.microsoft.com/office/drawing/2014/main" id="{14874EC6-8638-8BB9-9EE3-E56E20AF2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" b="1"/>
          <a:stretch/>
        </p:blipFill>
        <p:spPr>
          <a:xfrm>
            <a:off x="581193" y="2228003"/>
            <a:ext cx="5422390" cy="363304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2369-8406-6E2C-58DA-3FE26B082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9" y="2495295"/>
            <a:ext cx="5843563" cy="3633047"/>
          </a:xfrm>
        </p:spPr>
        <p:txBody>
          <a:bodyPr anchor="ctr">
            <a:normAutofit fontScale="85000" lnSpcReduction="20000"/>
          </a:bodyPr>
          <a:lstStyle/>
          <a:p>
            <a:pPr marL="548640" indent="-457200">
              <a:lnSpc>
                <a:spcPct val="200000"/>
              </a:lnSpc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Anand, B. (2019). Making the Web 2.0 Faster for Next Generation. IJEAT, 1(9), 2922-2924. 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https://doi.org/10.35940/ijeat.a1237.109119</a:t>
            </a:r>
            <a:endParaRPr lang="en-US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8640" indent="-457200">
              <a:lnSpc>
                <a:spcPct val="200000"/>
              </a:lnSpc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Connolly, R., &amp; Hoar, R. (2018). </a:t>
            </a:r>
            <a:r>
              <a:rPr lang="en-US" sz="12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web development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(2nd ed.). Pearson. 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https://platform.virdocs.com/read/350543/121/#/4/2[P7001013820000000000000000004E13]/2/2[P7001013820000000000000000004E14]/4,/1:0,/1:0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48640" indent="-457200">
              <a:lnSpc>
                <a:spcPct val="200000"/>
              </a:lnSpc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Stanescu, L.,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Burdescu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Brezovan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Stoica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(2007). A Multimedia Database Management System For Medical Data. 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https://doi.org/10.5220/0002137203610364</a:t>
            </a:r>
            <a:r>
              <a:rPr lang="en-US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48640" indent="-457200">
              <a:lnSpc>
                <a:spcPct val="200000"/>
              </a:lnSpc>
              <a:buNone/>
            </a:pPr>
            <a:r>
              <a:rPr lang="en-US" sz="12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Tsui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F., Karam, O., &amp; Bernal, B. (2018). Essentials of software engineering (4th ed.). 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https://platform.virdocs.com/read/2348054/9/#/4/2[ch04]/6/6[ch04-sect1-003]/6[ch04-sect2-007]/4,/1:287,/1:287</a:t>
            </a:r>
            <a:r>
              <a:rPr lang="en-US" sz="12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br>
              <a:rPr lang="en-US" sz="1300" dirty="0"/>
            </a:br>
            <a:endParaRPr lang="en-US" sz="1300" dirty="0">
              <a:effectLst/>
            </a:endParaRPr>
          </a:p>
          <a:p>
            <a:pPr marL="457200" indent="-457200">
              <a:lnSpc>
                <a:spcPct val="90000"/>
              </a:lnSpc>
            </a:pPr>
            <a:endParaRPr lang="en-US" sz="1300" dirty="0">
              <a:effectLst/>
            </a:endParaRPr>
          </a:p>
          <a:p>
            <a:pPr marL="457200" indent="-457200">
              <a:lnSpc>
                <a:spcPct val="90000"/>
              </a:lnSpc>
            </a:pPr>
            <a:endParaRPr lang="en-US" sz="1300" dirty="0">
              <a:effectLst/>
            </a:endParaRP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3180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D9801-56AB-4E17-89D5-4C82CF8D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/>
              <a:t>INTRODUCTION</a:t>
            </a:r>
            <a:r>
              <a:rPr lang="en-US" dirty="0"/>
              <a:t>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F7A5363-70DB-ECD6-A017-01F2D93CB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659"/>
              </p:ext>
            </p:extLst>
          </p:nvPr>
        </p:nvGraphicFramePr>
        <p:xfrm>
          <a:off x="581192" y="1735945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787F2860-C92B-329F-B74E-26B455E3DC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7074" y="5408939"/>
            <a:ext cx="914400" cy="914400"/>
          </a:xfrm>
          <a:prstGeom prst="rect">
            <a:avLst/>
          </a:prstGeom>
        </p:spPr>
      </p:pic>
      <p:pic>
        <p:nvPicPr>
          <p:cNvPr id="12" name="Graphic 11" descr="Programmer female with solid fill">
            <a:extLst>
              <a:ext uri="{FF2B5EF4-FFF2-40B4-BE49-F238E27FC236}">
                <a16:creationId xmlns:a16="http://schemas.microsoft.com/office/drawing/2014/main" id="{76D7523F-1EA1-11E5-3188-B2336685F7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8499" y="5401599"/>
            <a:ext cx="914400" cy="914400"/>
          </a:xfrm>
          <a:prstGeom prst="rect">
            <a:avLst/>
          </a:prstGeom>
        </p:spPr>
      </p:pic>
      <p:pic>
        <p:nvPicPr>
          <p:cNvPr id="14" name="Graphic 13" descr="Checklist with solid fill">
            <a:extLst>
              <a:ext uri="{FF2B5EF4-FFF2-40B4-BE49-F238E27FC236}">
                <a16:creationId xmlns:a16="http://schemas.microsoft.com/office/drawing/2014/main" id="{92D60680-3E22-740F-F796-A62F0C1226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20323" y="5408939"/>
            <a:ext cx="914400" cy="9144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D1719BC0-11E5-9E8B-77C9-159B25A80C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12850" y="5408939"/>
            <a:ext cx="914400" cy="914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DA8599-CB1E-67B5-4E7A-619E01A272E5}"/>
              </a:ext>
            </a:extLst>
          </p:cNvPr>
          <p:cNvCxnSpPr>
            <a:stCxn id="10" idx="3"/>
          </p:cNvCxnSpPr>
          <p:nvPr/>
        </p:nvCxnSpPr>
        <p:spPr>
          <a:xfrm flipV="1">
            <a:off x="1991474" y="5858799"/>
            <a:ext cx="2137025" cy="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DB9C3-E01D-0BD1-229D-D04A4A7D72CA}"/>
              </a:ext>
            </a:extLst>
          </p:cNvPr>
          <p:cNvCxnSpPr>
            <a:endCxn id="14" idx="1"/>
          </p:cNvCxnSpPr>
          <p:nvPr/>
        </p:nvCxnSpPr>
        <p:spPr>
          <a:xfrm>
            <a:off x="5042196" y="5858799"/>
            <a:ext cx="1978127" cy="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081F87-5A3B-E253-3E81-68B92163971E}"/>
              </a:ext>
            </a:extLst>
          </p:cNvPr>
          <p:cNvCxnSpPr>
            <a:stCxn id="14" idx="3"/>
          </p:cNvCxnSpPr>
          <p:nvPr/>
        </p:nvCxnSpPr>
        <p:spPr>
          <a:xfrm>
            <a:off x="7934723" y="5866139"/>
            <a:ext cx="1743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A9F01CA1-2111-3A22-E709-495EFD416C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7250" y="49517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381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6170-AD8C-7F56-4977-137FF02B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/>
              <a:t>SOFTWARE Requirements Specification (SRS)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3CB9A-2369-ADC9-7268-E3FE5F4049BE}"/>
              </a:ext>
            </a:extLst>
          </p:cNvPr>
          <p:cNvSpPr txBox="1"/>
          <p:nvPr/>
        </p:nvSpPr>
        <p:spPr>
          <a:xfrm>
            <a:off x="5373278" y="2471017"/>
            <a:ext cx="6589337" cy="4386983"/>
          </a:xfrm>
          <a:prstGeom prst="rect">
            <a:avLst/>
          </a:prstGeom>
        </p:spPr>
        <p:txBody>
          <a:bodyPr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Example of SRS For Couse Registration System 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Product Scope: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User friendly online platform for students to register and manage class enrollments efficiently.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dirty="0"/>
          </a:p>
          <a:p>
            <a:pPr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</a:pPr>
            <a:r>
              <a:rPr lang="en-US" sz="1400" b="1" dirty="0"/>
              <a:t>Key Features of system: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New user registration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Includes account and profile creation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Profile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Includes key info (name, phone, email, etc.).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Login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Using email and password created at registration 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Course listing 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Run three semesters (Spring, Summer, Fall)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Max enrollment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rgbClr val="0070C0"/>
              </a:buClr>
              <a:buFont typeface="Wingdings" pitchFamily="2" charset="2"/>
              <a:buChar char="Ø"/>
            </a:pPr>
            <a:r>
              <a:rPr lang="en-US" sz="1400" dirty="0"/>
              <a:t>Waiting list management  </a:t>
            </a:r>
          </a:p>
          <a:p>
            <a:pPr>
              <a:lnSpc>
                <a:spcPct val="90000"/>
              </a:lnSpc>
              <a:spcAft>
                <a:spcPts val="600"/>
              </a:spcAft>
              <a:buChar char=""/>
            </a:pP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19254-26F0-AFC1-9DE6-50D5A15A7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193" y="2040192"/>
            <a:ext cx="10221925" cy="692734"/>
          </a:xfrm>
        </p:spPr>
        <p:txBody>
          <a:bodyPr anchor="b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sz="1400" dirty="0"/>
              <a:t>The Software Requirements Specification (SRS) document outlines the scope and functionalities of the course registration system (</a:t>
            </a:r>
            <a:r>
              <a:rPr lang="en-US" sz="1400" b="0" i="0" u="none" strike="noStrike" dirty="0" err="1">
                <a:effectLst/>
                <a:cs typeface="Times New Roman" panose="02020603050405020304" pitchFamily="18" charset="0"/>
              </a:rPr>
              <a:t>Tsui</a:t>
            </a:r>
            <a:r>
              <a:rPr lang="en-US" sz="1400" b="0" i="0" u="none" strike="noStrike" dirty="0">
                <a:effectLst/>
                <a:cs typeface="Times New Roman" panose="02020603050405020304" pitchFamily="18" charset="0"/>
              </a:rPr>
              <a:t>, et al., 2018</a:t>
            </a:r>
            <a:r>
              <a:rPr lang="en-US" sz="1400" dirty="0"/>
              <a:t>).  </a:t>
            </a:r>
          </a:p>
          <a:p>
            <a:pPr marL="0" indent="0">
              <a:lnSpc>
                <a:spcPct val="90000"/>
              </a:lnSpc>
            </a:pPr>
            <a:endParaRPr lang="en-US" sz="1400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55C0F04-DB0D-C14F-BE8D-CA5CCD4BC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4207" y="2594306"/>
            <a:ext cx="3639830" cy="41560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SRS document includes the following: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Product scope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Key Functionalities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System Requirements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System Functionalities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Testing Plans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UML Modeling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</a:rPr>
              <a:t>SRS Purpose: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To describe what the proposed software must is expected to perform based on the stakeholders needs (</a:t>
            </a:r>
            <a:r>
              <a:rPr lang="en-US" sz="1600" b="0" i="0" u="none" strike="noStrike" dirty="0" err="1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Tsui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et al., 2018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5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60184BC-8F1B-5604-162D-ADC656514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0885" y="4805313"/>
            <a:ext cx="1821730" cy="18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0739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01" y="4989515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UML Design Models 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786729"/>
              </p:ext>
            </p:extLst>
          </p:nvPr>
        </p:nvGraphicFramePr>
        <p:xfrm>
          <a:off x="581192" y="1005618"/>
          <a:ext cx="10906125" cy="3196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diagram of a course management system&#10;&#10;Description automatically generated">
            <a:extLst>
              <a:ext uri="{FF2B5EF4-FFF2-40B4-BE49-F238E27FC236}">
                <a16:creationId xmlns:a16="http://schemas.microsoft.com/office/drawing/2014/main" id="{22E1F102-EAB4-5A06-FD5B-D14673487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92" y="631320"/>
            <a:ext cx="3017940" cy="3066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diagram of a person's diagram&#10;&#10;Description automatically generated">
            <a:extLst>
              <a:ext uri="{FF2B5EF4-FFF2-40B4-BE49-F238E27FC236}">
                <a16:creationId xmlns:a16="http://schemas.microsoft.com/office/drawing/2014/main" id="{5709F262-BBBC-2A32-C000-78F57C3A1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097" y="708165"/>
            <a:ext cx="2262297" cy="3158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diagram of a server&#10;&#10;Description automatically generated">
            <a:extLst>
              <a:ext uri="{FF2B5EF4-FFF2-40B4-BE49-F238E27FC236}">
                <a16:creationId xmlns:a16="http://schemas.microsoft.com/office/drawing/2014/main" id="{1B19064B-66DF-5724-27C0-CBD3340B2A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93535" y="1412531"/>
            <a:ext cx="3274250" cy="1773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C498D1-9AA3-FD4D-C0FE-2D9C8FB0B157}"/>
              </a:ext>
            </a:extLst>
          </p:cNvPr>
          <p:cNvSpPr txBox="1"/>
          <p:nvPr/>
        </p:nvSpPr>
        <p:spPr>
          <a:xfrm>
            <a:off x="1326776" y="5626662"/>
            <a:ext cx="9964176" cy="649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Unified Modeling Language (UML) provides visual representations of the systems structure and behavior (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Tsui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et al., 2018).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5EE67-AC8E-222D-A806-FCA55A87E3B2}"/>
              </a:ext>
            </a:extLst>
          </p:cNvPr>
          <p:cNvSpPr txBox="1"/>
          <p:nvPr/>
        </p:nvSpPr>
        <p:spPr>
          <a:xfrm>
            <a:off x="581192" y="3783510"/>
            <a:ext cx="2877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class diagram 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provides a comprehensive 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representation of the structure of the course registration system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</a:p>
          <a:p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visualizes the different classes within the system including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Attributes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Methods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Relationships. </a:t>
            </a:r>
            <a:endParaRPr 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8150B-7598-DEE3-7F6E-A8DD4686239E}"/>
              </a:ext>
            </a:extLst>
          </p:cNvPr>
          <p:cNvSpPr txBox="1"/>
          <p:nvPr/>
        </p:nvSpPr>
        <p:spPr>
          <a:xfrm rot="10800000" flipV="1">
            <a:off x="4600093" y="4020280"/>
            <a:ext cx="3225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case diagram 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serves as a visual representation of the system's various roles and interactions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diagram provides a clear overview of the distinct roles involved and illustrates how these roles interact with the system.</a:t>
            </a:r>
            <a:endParaRPr lang="en-US" sz="800" dirty="0">
              <a:effectLst/>
              <a:latin typeface="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27CF57-C374-BD57-9610-31DB7EA28CA2}"/>
              </a:ext>
            </a:extLst>
          </p:cNvPr>
          <p:cNvSpPr txBox="1"/>
          <p:nvPr/>
        </p:nvSpPr>
        <p:spPr>
          <a:xfrm rot="10800000" flipV="1">
            <a:off x="8069727" y="3446199"/>
            <a:ext cx="38778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deployment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diagram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shows the system's architecture, illustrating the hardware and software components and their environment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indent="-17145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marR="0" indent="-17145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This diagram visually represents how the website is deployed and demonstrates the connections and relationships between the elements. 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UML Design Models 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750397"/>
              </p:ext>
            </p:extLst>
          </p:nvPr>
        </p:nvGraphicFramePr>
        <p:xfrm>
          <a:off x="474125" y="2022152"/>
          <a:ext cx="11402058" cy="404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8857D3-9E1A-DA81-050D-6DC1390286E1}"/>
              </a:ext>
            </a:extLst>
          </p:cNvPr>
          <p:cNvSpPr txBox="1"/>
          <p:nvPr/>
        </p:nvSpPr>
        <p:spPr>
          <a:xfrm>
            <a:off x="548640" y="109728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F0A32E-8590-F83F-89FD-CA377D267178}"/>
              </a:ext>
            </a:extLst>
          </p:cNvPr>
          <p:cNvSpPr txBox="1">
            <a:spLocks/>
          </p:cNvSpPr>
          <p:nvPr/>
        </p:nvSpPr>
        <p:spPr>
          <a:xfrm>
            <a:off x="613744" y="922511"/>
            <a:ext cx="11029616" cy="71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UML Design Models (Continued) 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608DA2A3-834E-C6DD-695F-FD125503F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325" y="1961751"/>
            <a:ext cx="4273365" cy="3154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FE6A2B-9DD2-0B3A-205D-F36A37D062CC}"/>
              </a:ext>
            </a:extLst>
          </p:cNvPr>
          <p:cNvSpPr txBox="1"/>
          <p:nvPr/>
        </p:nvSpPr>
        <p:spPr>
          <a:xfrm>
            <a:off x="474125" y="5280814"/>
            <a:ext cx="4296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sequence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diagram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provides a visual representation of how objects interact within a specific use case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endParaRPr lang="en-US" sz="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this case, the deployment diagram models the flow of interaction between the system when a user accesses certain functions (specifically how the system interacts at login). </a:t>
            </a:r>
          </a:p>
          <a:p>
            <a:endParaRPr lang="en-US" sz="800" dirty="0"/>
          </a:p>
        </p:txBody>
      </p:sp>
      <p:pic>
        <p:nvPicPr>
          <p:cNvPr id="16" name="Picture 15" descr="A diagram of a state diagram&#10;&#10;Description automatically generated">
            <a:extLst>
              <a:ext uri="{FF2B5EF4-FFF2-40B4-BE49-F238E27FC236}">
                <a16:creationId xmlns:a16="http://schemas.microsoft.com/office/drawing/2014/main" id="{2AFDDB9C-2A94-4B25-2DB2-041B89B8E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513" y="2595277"/>
            <a:ext cx="3445684" cy="21044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9F0584-B7C9-DCC2-AEA5-3067D146EE09}"/>
              </a:ext>
            </a:extLst>
          </p:cNvPr>
          <p:cNvSpPr txBox="1"/>
          <p:nvPr/>
        </p:nvSpPr>
        <p:spPr>
          <a:xfrm>
            <a:off x="4959350" y="4911734"/>
            <a:ext cx="372633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200"/>
              </a:lnSpc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designed to illustrate the different states that the system can be in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this particular diagram, we focus on the control flow within the system, specifically based on the user's input.</a:t>
            </a:r>
            <a:endParaRPr lang="en-US" sz="800" dirty="0">
              <a:effectLst/>
              <a:latin typeface="Times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dirty="0"/>
          </a:p>
        </p:txBody>
      </p:sp>
      <p:pic>
        <p:nvPicPr>
          <p:cNvPr id="21" name="Picture 20" descr="A diagram of access granted&#10;&#10;Description automatically generated">
            <a:extLst>
              <a:ext uri="{FF2B5EF4-FFF2-40B4-BE49-F238E27FC236}">
                <a16:creationId xmlns:a16="http://schemas.microsoft.com/office/drawing/2014/main" id="{A68853A5-86E3-F158-64DC-DF1CD89BA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20219" y="1961751"/>
            <a:ext cx="2713264" cy="1413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A table with text on it&#10;&#10;Description automatically generated">
            <a:extLst>
              <a:ext uri="{FF2B5EF4-FFF2-40B4-BE49-F238E27FC236}">
                <a16:creationId xmlns:a16="http://schemas.microsoft.com/office/drawing/2014/main" id="{8193A0F1-3A59-A778-7813-D640AEB71F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8671" y="4795010"/>
            <a:ext cx="1634806" cy="12752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2AC29D-6E5C-6D56-7892-1BE5F61A6D88}"/>
              </a:ext>
            </a:extLst>
          </p:cNvPr>
          <p:cNvSpPr txBox="1"/>
          <p:nvPr/>
        </p:nvSpPr>
        <p:spPr>
          <a:xfrm>
            <a:off x="8676754" y="3390804"/>
            <a:ext cx="2966606" cy="1001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the system's password verification feature illustrates a security feature that blacks account access after the 3</a:t>
            </a:r>
            <a:r>
              <a:rPr lang="en-US" sz="80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consecutive failed password attempt.</a:t>
            </a:r>
          </a:p>
          <a:p>
            <a:pPr marR="0">
              <a:lnSpc>
                <a:spcPts val="12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indent="-171450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to the system is granted if the correct password is entered before the third attempt.</a:t>
            </a:r>
            <a:endParaRPr lang="en-US" sz="800" dirty="0">
              <a:effectLst/>
              <a:latin typeface="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509924-E11F-874A-E107-40BFAF821322}"/>
              </a:ext>
            </a:extLst>
          </p:cNvPr>
          <p:cNvSpPr txBox="1"/>
          <p:nvPr/>
        </p:nvSpPr>
        <p:spPr>
          <a:xfrm>
            <a:off x="9088733" y="6154216"/>
            <a:ext cx="3147859" cy="38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shows the transition states for the password verification system 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800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Tsui</a:t>
            </a:r>
            <a:r>
              <a:rPr lang="en-US" sz="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al., 2018).</a:t>
            </a:r>
            <a:r>
              <a: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800" dirty="0">
              <a:effectLst/>
              <a:latin typeface="Times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181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0188-662F-B418-A449-2BA93F1724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Interface Design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06CA5CD-4A81-E245-5DFB-897685BA0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48" y="2402977"/>
            <a:ext cx="10993546" cy="590321"/>
          </a:xfrm>
        </p:spPr>
        <p:txBody>
          <a:bodyPr/>
          <a:lstStyle/>
          <a:p>
            <a:r>
              <a:rPr lang="en-US" dirty="0"/>
              <a:t>The user interface design focuses on simplicity and ease of use.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DB52D-979D-1504-A414-6B21F6E5298F}"/>
              </a:ext>
            </a:extLst>
          </p:cNvPr>
          <p:cNvSpPr txBox="1"/>
          <p:nvPr/>
        </p:nvSpPr>
        <p:spPr>
          <a:xfrm>
            <a:off x="1302982" y="320286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Landing Page/Login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B8078-32D0-79F1-2258-DAA1C0E29DE4}"/>
              </a:ext>
            </a:extLst>
          </p:cNvPr>
          <p:cNvSpPr txBox="1"/>
          <p:nvPr/>
        </p:nvSpPr>
        <p:spPr>
          <a:xfrm>
            <a:off x="9265885" y="3079674"/>
            <a:ext cx="8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Profile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ACBA6A-F6B9-D282-3EDE-93ABF3C22D02}"/>
              </a:ext>
            </a:extLst>
          </p:cNvPr>
          <p:cNvSpPr txBox="1"/>
          <p:nvPr/>
        </p:nvSpPr>
        <p:spPr>
          <a:xfrm>
            <a:off x="5011807" y="3256349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Home/Course Registration 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364F43D7-72F9-EF62-89CA-395205685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2" y="3706278"/>
            <a:ext cx="3666670" cy="2292989"/>
          </a:xfrm>
          <a:prstGeom prst="rect">
            <a:avLst/>
          </a:prstGeom>
        </p:spPr>
      </p:pic>
      <p:pic>
        <p:nvPicPr>
          <p:cNvPr id="19" name="Picture 18" descr="A screenshot of a student profile&#10;&#10;Description automatically generated">
            <a:extLst>
              <a:ext uri="{FF2B5EF4-FFF2-40B4-BE49-F238E27FC236}">
                <a16:creationId xmlns:a16="http://schemas.microsoft.com/office/drawing/2014/main" id="{BEA00894-4658-061E-184D-6D41AA0C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47" y="3694371"/>
            <a:ext cx="3639860" cy="2274913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AEAB3DE-4CFF-7325-38F5-19D045C5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282" y="3706278"/>
            <a:ext cx="3639860" cy="228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9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E068-3D69-2BDA-E125-8CF7D1C7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29" y="4307632"/>
            <a:ext cx="11029615" cy="149750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Interface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783B7-D029-5879-75FA-C8D9B388F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392" y="5959251"/>
            <a:ext cx="11029615" cy="6005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(….continued)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B0420A5-3320-D075-814D-ECC205E2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5" y="913616"/>
            <a:ext cx="3071743" cy="19221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32232-FD79-38EA-A75A-2077A12BC532}"/>
              </a:ext>
            </a:extLst>
          </p:cNvPr>
          <p:cNvSpPr txBox="1"/>
          <p:nvPr/>
        </p:nvSpPr>
        <p:spPr>
          <a:xfrm>
            <a:off x="967369" y="502092"/>
            <a:ext cx="183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1463772-E433-B931-ACB3-B70B94E2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695" y="922454"/>
            <a:ext cx="3071743" cy="1926012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FA83BA9-C878-5029-7D79-DD3BD4203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388" y="1055134"/>
            <a:ext cx="5000625" cy="622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5FAEEB-57FE-665A-BB7B-0B443A185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763" y="2044286"/>
            <a:ext cx="4599313" cy="481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89B85-2C20-169E-CF53-CAF660660F57}"/>
              </a:ext>
            </a:extLst>
          </p:cNvPr>
          <p:cNvSpPr txBox="1"/>
          <p:nvPr/>
        </p:nvSpPr>
        <p:spPr>
          <a:xfrm>
            <a:off x="4304211" y="576474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Registration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E77472-A080-4EDE-882B-D6780936F2E5}"/>
              </a:ext>
            </a:extLst>
          </p:cNvPr>
          <p:cNvSpPr txBox="1"/>
          <p:nvPr/>
        </p:nvSpPr>
        <p:spPr>
          <a:xfrm>
            <a:off x="8167954" y="1690019"/>
            <a:ext cx="288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User Registration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8AD5C-E883-5B80-2D10-B2E8A2991AB7}"/>
              </a:ext>
            </a:extLst>
          </p:cNvPr>
          <p:cNvSpPr txBox="1"/>
          <p:nvPr/>
        </p:nvSpPr>
        <p:spPr>
          <a:xfrm>
            <a:off x="8274785" y="608746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Message (User Exists)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CDCE35-E745-E091-6FF5-C2FA5C7C1A19}"/>
              </a:ext>
            </a:extLst>
          </p:cNvPr>
          <p:cNvCxnSpPr>
            <a:cxnSpLocks/>
          </p:cNvCxnSpPr>
          <p:nvPr/>
        </p:nvCxnSpPr>
        <p:spPr>
          <a:xfrm flipV="1">
            <a:off x="102742" y="2848466"/>
            <a:ext cx="12089258" cy="1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35EE450-2C94-4A39-1A23-D39421A16B34}"/>
              </a:ext>
            </a:extLst>
          </p:cNvPr>
          <p:cNvSpPr txBox="1"/>
          <p:nvPr/>
        </p:nvSpPr>
        <p:spPr>
          <a:xfrm>
            <a:off x="447629" y="2805883"/>
            <a:ext cx="292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Enroll to Course/Join Waitlist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82A504-7987-11A0-842C-46905D2DD2A5}"/>
              </a:ext>
            </a:extLst>
          </p:cNvPr>
          <p:cNvSpPr txBox="1"/>
          <p:nvPr/>
        </p:nvSpPr>
        <p:spPr>
          <a:xfrm>
            <a:off x="3646753" y="4074752"/>
            <a:ext cx="3754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Successful Course/Waitlist Enrollment</a:t>
            </a:r>
          </a:p>
          <a:p>
            <a:r>
              <a:rPr lang="en-US" dirty="0"/>
              <a:t> </a:t>
            </a:r>
            <a:endParaRPr 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D6CBAB-B612-A632-9069-27EABB52BBD1}"/>
              </a:ext>
            </a:extLst>
          </p:cNvPr>
          <p:cNvSpPr txBox="1"/>
          <p:nvPr/>
        </p:nvSpPr>
        <p:spPr>
          <a:xfrm>
            <a:off x="3879223" y="2891855"/>
            <a:ext cx="323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Enroll to Course/Waitlist Form  </a:t>
            </a:r>
          </a:p>
        </p:txBody>
      </p:sp>
      <p:pic>
        <p:nvPicPr>
          <p:cNvPr id="40" name="Picture 3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0BCC28D-46DC-829D-6938-F087FDC77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2" y="3112764"/>
            <a:ext cx="3887788" cy="6425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C46DE76-93D4-9361-38FE-080B0FE29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69" y="4264243"/>
            <a:ext cx="2400300" cy="304800"/>
          </a:xfrm>
          <a:prstGeom prst="rect">
            <a:avLst/>
          </a:prstGeom>
        </p:spPr>
      </p:pic>
      <p:pic>
        <p:nvPicPr>
          <p:cNvPr id="44" name="Picture 43" descr="A blue and white sign&#10;&#10;Description automatically generated">
            <a:extLst>
              <a:ext uri="{FF2B5EF4-FFF2-40B4-BE49-F238E27FC236}">
                <a16:creationId xmlns:a16="http://schemas.microsoft.com/office/drawing/2014/main" id="{4081A440-0495-753D-BD91-B7115ECBD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369" y="4607863"/>
            <a:ext cx="1943100" cy="3175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4740CA-75C0-B5B6-96B0-E55B97C3B57B}"/>
              </a:ext>
            </a:extLst>
          </p:cNvPr>
          <p:cNvSpPr txBox="1"/>
          <p:nvPr/>
        </p:nvSpPr>
        <p:spPr>
          <a:xfrm>
            <a:off x="1481902" y="389491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Buttons</a:t>
            </a:r>
          </a:p>
        </p:txBody>
      </p:sp>
      <p:pic>
        <p:nvPicPr>
          <p:cNvPr id="47" name="Picture 46" descr="A screenshot of a computer&#10;&#10;Description automatically generated">
            <a:extLst>
              <a:ext uri="{FF2B5EF4-FFF2-40B4-BE49-F238E27FC236}">
                <a16:creationId xmlns:a16="http://schemas.microsoft.com/office/drawing/2014/main" id="{E625BFFE-CFF3-069D-8C57-A01D77B96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0155" y="3219210"/>
            <a:ext cx="3734277" cy="674244"/>
          </a:xfrm>
          <a:prstGeom prst="rect">
            <a:avLst/>
          </a:prstGeom>
        </p:spPr>
      </p:pic>
      <p:pic>
        <p:nvPicPr>
          <p:cNvPr id="60" name="Picture 59" descr="A close up of a sign&#10;&#10;Description automatically generated">
            <a:extLst>
              <a:ext uri="{FF2B5EF4-FFF2-40B4-BE49-F238E27FC236}">
                <a16:creationId xmlns:a16="http://schemas.microsoft.com/office/drawing/2014/main" id="{9FE0B24B-F460-1337-117A-FC5879EF6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4151" y="4437898"/>
            <a:ext cx="3581379" cy="589435"/>
          </a:xfrm>
          <a:prstGeom prst="rect">
            <a:avLst/>
          </a:prstGeom>
        </p:spPr>
      </p:pic>
      <p:pic>
        <p:nvPicPr>
          <p:cNvPr id="62" name="Picture 61" descr="A screenshot of a computer&#10;&#10;Description automatically generated">
            <a:extLst>
              <a:ext uri="{FF2B5EF4-FFF2-40B4-BE49-F238E27FC236}">
                <a16:creationId xmlns:a16="http://schemas.microsoft.com/office/drawing/2014/main" id="{3E66AAD2-B6B7-0ECB-2236-056271FC4D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2247" y="3310062"/>
            <a:ext cx="2699064" cy="168691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F88A9B2-C2D6-DC05-FA7F-764D699786ED}"/>
              </a:ext>
            </a:extLst>
          </p:cNvPr>
          <p:cNvSpPr txBox="1"/>
          <p:nvPr/>
        </p:nvSpPr>
        <p:spPr>
          <a:xfrm>
            <a:off x="8274785" y="2877919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Schedule Page</a:t>
            </a:r>
          </a:p>
        </p:txBody>
      </p:sp>
      <p:pic>
        <p:nvPicPr>
          <p:cNvPr id="70" name="Picture 69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29E00BC0-9285-A760-2E42-99961A42AC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8367" y="3985363"/>
            <a:ext cx="1155700" cy="431800"/>
          </a:xfrm>
          <a:prstGeom prst="rect">
            <a:avLst/>
          </a:prstGeom>
        </p:spPr>
      </p:pic>
      <p:pic>
        <p:nvPicPr>
          <p:cNvPr id="72" name="Picture 71" descr="A close-up of a logo&#10;&#10;Description automatically generated">
            <a:extLst>
              <a:ext uri="{FF2B5EF4-FFF2-40B4-BE49-F238E27FC236}">
                <a16:creationId xmlns:a16="http://schemas.microsoft.com/office/drawing/2014/main" id="{2B2DCC8E-8320-138A-943A-19845DF1CF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2247" y="5562210"/>
            <a:ext cx="2624450" cy="65710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BB5554B-3629-75FB-2140-E0942994D56F}"/>
              </a:ext>
            </a:extLst>
          </p:cNvPr>
          <p:cNvSpPr txBox="1"/>
          <p:nvPr/>
        </p:nvSpPr>
        <p:spPr>
          <a:xfrm>
            <a:off x="11095224" y="2970124"/>
            <a:ext cx="994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Course Button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6D0A2F-73B0-C5D3-B4D0-6BA0CDC7CE7F}"/>
              </a:ext>
            </a:extLst>
          </p:cNvPr>
          <p:cNvSpPr txBox="1"/>
          <p:nvPr/>
        </p:nvSpPr>
        <p:spPr>
          <a:xfrm>
            <a:off x="7572474" y="5167981"/>
            <a:ext cx="3634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Successful Course Deletion Message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97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87106" y="337467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18" y="634220"/>
            <a:ext cx="7770907" cy="149460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Overview of MySQL Databases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02169"/>
              </p:ext>
            </p:extLst>
          </p:nvPr>
        </p:nvGraphicFramePr>
        <p:xfrm>
          <a:off x="583907" y="1839070"/>
          <a:ext cx="6020429" cy="3919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45395C93-3F1B-B1E8-1485-ECF8E05DD9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91442" y="4729174"/>
            <a:ext cx="1242730" cy="12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0301-7DED-39B5-8B73-E8A9FDCB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01" y="487499"/>
            <a:ext cx="11029616" cy="988332"/>
          </a:xfrm>
        </p:spPr>
        <p:txBody>
          <a:bodyPr/>
          <a:lstStyle/>
          <a:p>
            <a:r>
              <a:rPr lang="en-US" dirty="0"/>
              <a:t>Structure of MySQL database &amp; Class Registration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9E2F5E-8576-41AA-88AD-1013DDB7F5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5267" y="2370084"/>
            <a:ext cx="3728576" cy="1705027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9D304AC-7874-C0CF-D69F-F6CB6306DA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54145" y="2338546"/>
            <a:ext cx="3882517" cy="147986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EDEB1-1DB8-58E0-7690-3F6FEB287F73}"/>
              </a:ext>
            </a:extLst>
          </p:cNvPr>
          <p:cNvSpPr txBox="1"/>
          <p:nvPr/>
        </p:nvSpPr>
        <p:spPr>
          <a:xfrm>
            <a:off x="694594" y="2067324"/>
            <a:ext cx="316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of  ‘project’ database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DB039-206D-98F6-8D1A-EA9C9DE9EA61}"/>
              </a:ext>
            </a:extLst>
          </p:cNvPr>
          <p:cNvSpPr txBox="1"/>
          <p:nvPr/>
        </p:nvSpPr>
        <p:spPr>
          <a:xfrm>
            <a:off x="4792101" y="2067324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‘courses’ Table 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E83EE1D-833B-92A7-CE3B-DD0CA53D6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47" y="4867434"/>
            <a:ext cx="3913325" cy="14013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CB889A-BB32-AD4D-5E30-2A5D78B52F29}"/>
              </a:ext>
            </a:extLst>
          </p:cNvPr>
          <p:cNvSpPr txBox="1"/>
          <p:nvPr/>
        </p:nvSpPr>
        <p:spPr>
          <a:xfrm>
            <a:off x="4441044" y="4465766"/>
            <a:ext cx="310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‘enrollment’ Table 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FA4C55D-6718-B5F3-6F45-9C31F09A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328" y="4924273"/>
            <a:ext cx="3901066" cy="13084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0B590B-BDE2-0E16-AFFC-D94F6A2B340D}"/>
              </a:ext>
            </a:extLst>
          </p:cNvPr>
          <p:cNvSpPr txBox="1"/>
          <p:nvPr/>
        </p:nvSpPr>
        <p:spPr>
          <a:xfrm>
            <a:off x="8660710" y="2067324"/>
            <a:ext cx="309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‘</a:t>
            </a:r>
            <a:r>
              <a:rPr lang="en-US" dirty="0" err="1"/>
              <a:t>waiting_list</a:t>
            </a:r>
            <a:r>
              <a:rPr lang="en-US" dirty="0"/>
              <a:t>’ Table 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2F37DF2-26BB-B743-5644-F0C8863F1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602" y="4771437"/>
            <a:ext cx="3611216" cy="1560450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63E9AAC0-AAC2-610D-18A0-FC62144A5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964" y="2470388"/>
            <a:ext cx="3541794" cy="12515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F91EEF-99CE-7921-86B8-D7EAC6C34FD2}"/>
              </a:ext>
            </a:extLst>
          </p:cNvPr>
          <p:cNvSpPr txBox="1"/>
          <p:nvPr/>
        </p:nvSpPr>
        <p:spPr>
          <a:xfrm>
            <a:off x="694593" y="4465766"/>
            <a:ext cx="275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‘tblUser’ Table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59500F-093F-7DD8-5C60-DEE08498394A}"/>
              </a:ext>
            </a:extLst>
          </p:cNvPr>
          <p:cNvSpPr txBox="1"/>
          <p:nvPr/>
        </p:nvSpPr>
        <p:spPr>
          <a:xfrm>
            <a:off x="8257011" y="4402105"/>
            <a:ext cx="317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‘notifications’ Table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B36457-2054-3C13-B755-7F1709E0E7D0}"/>
              </a:ext>
            </a:extLst>
          </p:cNvPr>
          <p:cNvSpPr txBox="1"/>
          <p:nvPr/>
        </p:nvSpPr>
        <p:spPr>
          <a:xfrm>
            <a:off x="283242" y="4079992"/>
            <a:ext cx="3706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'project' database along with its corresponding tables.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oundational structure of the course registration system.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59DC74-2C7F-E467-8867-C52D76E44881}"/>
              </a:ext>
            </a:extLst>
          </p:cNvPr>
          <p:cNvSpPr txBox="1"/>
          <p:nvPr/>
        </p:nvSpPr>
        <p:spPr>
          <a:xfrm>
            <a:off x="4254145" y="3815793"/>
            <a:ext cx="4002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rucial component of the course registration system. </a:t>
            </a:r>
            <a:endParaRPr lang="en-US" sz="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Houses comprehensive university course information, enabling efficient management of course registrations and waiting lists.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608376-F1C4-150A-EB04-34A69604FAD5}"/>
              </a:ext>
            </a:extLst>
          </p:cNvPr>
          <p:cNvSpPr txBox="1"/>
          <p:nvPr/>
        </p:nvSpPr>
        <p:spPr>
          <a:xfrm>
            <a:off x="134922" y="6301131"/>
            <a:ext cx="391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Houses crucial user information.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information that enables user to register, login, add course/waiting enrollment, and delete courses.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146715-E08C-A616-BF0F-7DD5D580AE02}"/>
              </a:ext>
            </a:extLst>
          </p:cNvPr>
          <p:cNvSpPr txBox="1"/>
          <p:nvPr/>
        </p:nvSpPr>
        <p:spPr>
          <a:xfrm>
            <a:off x="4023843" y="6301131"/>
            <a:ext cx="361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lays a crucial role in the process of enrolling a student into a specific course, facilitating smooth course registration within the system.</a:t>
            </a:r>
            <a:endParaRPr lang="en-US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C8DCA9-450B-29F6-D4DC-5FE3204019A3}"/>
              </a:ext>
            </a:extLst>
          </p:cNvPr>
          <p:cNvSpPr txBox="1"/>
          <p:nvPr/>
        </p:nvSpPr>
        <p:spPr>
          <a:xfrm>
            <a:off x="8366964" y="3787604"/>
            <a:ext cx="354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Serves as a crucial role in enrolling a student into the waitlist for a specific course, ensuring effective management of waitlist registrations within the system.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49B06D-D28B-9CF3-1014-3082683924F6}"/>
              </a:ext>
            </a:extLst>
          </p:cNvPr>
          <p:cNvSpPr txBox="1"/>
          <p:nvPr/>
        </p:nvSpPr>
        <p:spPr>
          <a:xfrm>
            <a:off x="8143755" y="6239575"/>
            <a:ext cx="354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Serves as a crucial role in storing waitlist notifications for system functionalities such as notifying the next user in the courses waitlist that there is an available spot. </a:t>
            </a:r>
          </a:p>
        </p:txBody>
      </p:sp>
      <p:sp>
        <p:nvSpPr>
          <p:cNvPr id="33" name="Subtitle 3">
            <a:extLst>
              <a:ext uri="{FF2B5EF4-FFF2-40B4-BE49-F238E27FC236}">
                <a16:creationId xmlns:a16="http://schemas.microsoft.com/office/drawing/2014/main" id="{74E6B24A-1C0C-A82B-C162-AE21F656369B}"/>
              </a:ext>
            </a:extLst>
          </p:cNvPr>
          <p:cNvSpPr txBox="1">
            <a:spLocks/>
          </p:cNvSpPr>
          <p:nvPr/>
        </p:nvSpPr>
        <p:spPr>
          <a:xfrm>
            <a:off x="7783585" y="1223011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  <a:latin typeface="+mj-lt"/>
              </a:rPr>
              <a:t>for course registration system. </a:t>
            </a:r>
          </a:p>
        </p:txBody>
      </p:sp>
    </p:spTree>
    <p:extLst>
      <p:ext uri="{BB962C8B-B14F-4D97-AF65-F5344CB8AC3E}">
        <p14:creationId xmlns:p14="http://schemas.microsoft.com/office/powerpoint/2010/main" val="425656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391</TotalTime>
  <Words>1517</Words>
  <Application>Microsoft Macintosh PowerPoint</Application>
  <PresentationFormat>Widescreen</PresentationFormat>
  <Paragraphs>165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Gill Sans MT</vt:lpstr>
      <vt:lpstr>Söhne</vt:lpstr>
      <vt:lpstr>Times</vt:lpstr>
      <vt:lpstr>Times New Roman</vt:lpstr>
      <vt:lpstr>Wingdings</vt:lpstr>
      <vt:lpstr>Wingdings 2</vt:lpstr>
      <vt:lpstr>Custom</vt:lpstr>
      <vt:lpstr>Course REGISTRATION System </vt:lpstr>
      <vt:lpstr>INTRODUCTION </vt:lpstr>
      <vt:lpstr>SOFTWARE Requirements Specification (SRS)</vt:lpstr>
      <vt:lpstr>UML Design Models </vt:lpstr>
      <vt:lpstr>UML Design Models </vt:lpstr>
      <vt:lpstr>Interface Design</vt:lpstr>
      <vt:lpstr>Interface Design</vt:lpstr>
      <vt:lpstr>Overview of MySQL Databases</vt:lpstr>
      <vt:lpstr>Structure of MySQL database &amp; Class Registration </vt:lpstr>
      <vt:lpstr>Php Code</vt:lpstr>
      <vt:lpstr>Php code  </vt:lpstr>
      <vt:lpstr>Conclusion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REGISTRATION System </dc:title>
  <dc:creator>Angelica Topete</dc:creator>
  <cp:lastModifiedBy>Angelica Topete</cp:lastModifiedBy>
  <cp:revision>4</cp:revision>
  <dcterms:created xsi:type="dcterms:W3CDTF">2023-07-25T06:30:24Z</dcterms:created>
  <dcterms:modified xsi:type="dcterms:W3CDTF">2023-07-25T23:54:39Z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